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221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836608179634175"/>
          <c:y val="7.5126421979772068E-2"/>
          <c:w val="0.59790717226230361"/>
          <c:h val="0.77604837701131568"/>
        </c:manualLayout>
      </c:layout>
      <c:radarChart>
        <c:radarStyle val="marker"/>
        <c:varyColors val="0"/>
        <c:ser>
          <c:idx val="0"/>
          <c:order val="0"/>
          <c:tx>
            <c:strRef>
              <c:f>'juni '!$V$3</c:f>
              <c:strCache>
                <c:ptCount val="1"/>
                <c:pt idx="0">
                  <c:v>target </c:v>
                </c:pt>
              </c:strCache>
            </c:strRef>
          </c:tx>
          <c:cat>
            <c:strRef>
              <c:f>'juni '!$U$4:$U$15</c:f>
              <c:strCache>
                <c:ptCount val="12"/>
                <c:pt idx="0">
                  <c:v> KESEHATAN IBU HAMIL  (K4)</c:v>
                </c:pt>
                <c:pt idx="1">
                  <c:v> KESEHATAN BULIN (LINAKES )</c:v>
                </c:pt>
                <c:pt idx="2">
                  <c:v>KESEHATAN BBL</c:v>
                </c:pt>
                <c:pt idx="3">
                  <c:v> KESEHATAN BALITA</c:v>
                </c:pt>
                <c:pt idx="4">
                  <c:v> KESEHATAN USIA DASAR</c:v>
                </c:pt>
                <c:pt idx="5">
                  <c:v> KESEHATAN USIA REPRODUKTIF</c:v>
                </c:pt>
                <c:pt idx="6">
                  <c:v>KESEHATAN LANSIA</c:v>
                </c:pt>
                <c:pt idx="7">
                  <c:v> KESEHATAN PENDERITA HIPERTENSI</c:v>
                </c:pt>
                <c:pt idx="8">
                  <c:v> KESEHATAN PENDERITA DM</c:v>
                </c:pt>
                <c:pt idx="9">
                  <c:v> KESEHATAN ODGJ BERAT</c:v>
                </c:pt>
                <c:pt idx="10">
                  <c:v> KESEHATAN DENGAN TB</c:v>
                </c:pt>
                <c:pt idx="11">
                  <c:v> ORANG DENGAN TERINFEKSI HIV</c:v>
                </c:pt>
              </c:strCache>
            </c:strRef>
          </c:cat>
          <c:val>
            <c:numRef>
              <c:f>'juni '!$V$4:$V$15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'juni '!$W$3</c:f>
              <c:strCache>
                <c:ptCount val="1"/>
                <c:pt idx="0">
                  <c:v>capaian </c:v>
                </c:pt>
              </c:strCache>
            </c:strRef>
          </c:tx>
          <c:cat>
            <c:strRef>
              <c:f>'juni '!$U$4:$U$15</c:f>
              <c:strCache>
                <c:ptCount val="12"/>
                <c:pt idx="0">
                  <c:v> KESEHATAN IBU HAMIL  (K4)</c:v>
                </c:pt>
                <c:pt idx="1">
                  <c:v> KESEHATAN BULIN (LINAKES )</c:v>
                </c:pt>
                <c:pt idx="2">
                  <c:v>KESEHATAN BBL</c:v>
                </c:pt>
                <c:pt idx="3">
                  <c:v> KESEHATAN BALITA</c:v>
                </c:pt>
                <c:pt idx="4">
                  <c:v> KESEHATAN USIA DASAR</c:v>
                </c:pt>
                <c:pt idx="5">
                  <c:v> KESEHATAN USIA REPRODUKTIF</c:v>
                </c:pt>
                <c:pt idx="6">
                  <c:v>KESEHATAN LANSIA</c:v>
                </c:pt>
                <c:pt idx="7">
                  <c:v> KESEHATAN PENDERITA HIPERTENSI</c:v>
                </c:pt>
                <c:pt idx="8">
                  <c:v> KESEHATAN PENDERITA DM</c:v>
                </c:pt>
                <c:pt idx="9">
                  <c:v> KESEHATAN ODGJ BERAT</c:v>
                </c:pt>
                <c:pt idx="10">
                  <c:v> KESEHATAN DENGAN TB</c:v>
                </c:pt>
                <c:pt idx="11">
                  <c:v> ORANG DENGAN TERINFEKSI HIV</c:v>
                </c:pt>
              </c:strCache>
            </c:strRef>
          </c:cat>
          <c:val>
            <c:numRef>
              <c:f>'juni '!$W$4:$W$15</c:f>
              <c:numCache>
                <c:formatCode>0.0</c:formatCode>
                <c:ptCount val="12"/>
                <c:pt idx="0">
                  <c:v>99.647058823529406</c:v>
                </c:pt>
                <c:pt idx="1">
                  <c:v>99.882352941176464</c:v>
                </c:pt>
                <c:pt idx="2">
                  <c:v>99.411071849234389</c:v>
                </c:pt>
                <c:pt idx="3">
                  <c:v>91.942235244872322</c:v>
                </c:pt>
                <c:pt idx="4">
                  <c:v>100</c:v>
                </c:pt>
                <c:pt idx="5">
                  <c:v>100.01761848430696</c:v>
                </c:pt>
                <c:pt idx="6">
                  <c:v>94.992488733099648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116.62468513853905</c:v>
                </c:pt>
                <c:pt idx="11">
                  <c:v>91.397849462365585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2330880"/>
        <c:axId val="182501952"/>
      </c:radarChart>
      <c:catAx>
        <c:axId val="22233088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182501952"/>
        <c:crosses val="autoZero"/>
        <c:auto val="1"/>
        <c:lblAlgn val="ctr"/>
        <c:lblOffset val="100"/>
        <c:noMultiLvlLbl val="0"/>
      </c:catAx>
      <c:valAx>
        <c:axId val="182501952"/>
        <c:scaling>
          <c:orientation val="minMax"/>
        </c:scaling>
        <c:delete val="0"/>
        <c:axPos val="l"/>
        <c:majorGridlines/>
        <c:numFmt formatCode="General" sourceLinked="1"/>
        <c:majorTickMark val="cross"/>
        <c:minorTickMark val="none"/>
        <c:tickLblPos val="nextTo"/>
        <c:crossAx val="222330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948076065963454"/>
          <c:y val="0.84771528180853439"/>
          <c:w val="0.20020477393156044"/>
          <c:h val="0.101482491129512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5138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671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973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198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644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942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72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032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275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709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050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71A5D-79D8-4954-B133-DF2F1DE1B008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BFD18-5074-4F36-ACC0-CCDA7C3BCC5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218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SPM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2023</a:t>
            </a:r>
            <a:endParaRPr lang="en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12222628"/>
              </p:ext>
            </p:extLst>
          </p:nvPr>
        </p:nvGraphicFramePr>
        <p:xfrm>
          <a:off x="457200" y="1700808"/>
          <a:ext cx="4038599" cy="4412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040"/>
                <a:gridCol w="2068551"/>
                <a:gridCol w="484438"/>
                <a:gridCol w="603699"/>
                <a:gridCol w="571871"/>
              </a:tblGrid>
              <a:tr h="33788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 dirty="0">
                          <a:effectLst/>
                        </a:rPr>
                        <a:t>NO</a:t>
                      </a: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 dirty="0" err="1">
                          <a:effectLst/>
                        </a:rPr>
                        <a:t>INDIKATOR</a:t>
                      </a: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>
                          <a:effectLst/>
                        </a:rPr>
                        <a:t>TARGET</a:t>
                      </a:r>
                      <a:endParaRPr lang="en-ID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>
                          <a:effectLst/>
                        </a:rPr>
                        <a:t>CAPAIAN </a:t>
                      </a:r>
                      <a:endParaRPr lang="en-ID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>
                          <a:effectLst/>
                        </a:rPr>
                        <a:t>PERSEN </a:t>
                      </a:r>
                      <a:endParaRPr lang="en-ID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ctr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 dirty="0" err="1">
                          <a:effectLst/>
                        </a:rPr>
                        <a:t>PELAYANAN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KESEHATAN</a:t>
                      </a:r>
                      <a:r>
                        <a:rPr lang="en-ID" sz="1100" u="none" strike="noStrike" dirty="0">
                          <a:effectLst/>
                        </a:rPr>
                        <a:t> IBU HAMIL  (</a:t>
                      </a:r>
                      <a:r>
                        <a:rPr lang="en-ID" sz="1100" u="none" strike="noStrike" dirty="0" err="1">
                          <a:effectLst/>
                        </a:rPr>
                        <a:t>K4</a:t>
                      </a:r>
                      <a:r>
                        <a:rPr lang="en-ID" sz="1100" u="none" strike="noStrike" dirty="0">
                          <a:effectLst/>
                        </a:rPr>
                        <a:t>)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850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847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99,6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2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 dirty="0" err="1">
                          <a:effectLst/>
                        </a:rPr>
                        <a:t>PELAYANAN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KESEHATAN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BULIN</a:t>
                      </a:r>
                      <a:r>
                        <a:rPr lang="en-ID" sz="1100" u="none" strike="noStrike" dirty="0">
                          <a:effectLst/>
                        </a:rPr>
                        <a:t> (</a:t>
                      </a:r>
                      <a:r>
                        <a:rPr lang="en-ID" sz="1100" u="none" strike="noStrike" dirty="0" err="1">
                          <a:effectLst/>
                        </a:rPr>
                        <a:t>LINAKES</a:t>
                      </a:r>
                      <a:r>
                        <a:rPr lang="en-ID" sz="1100" u="none" strike="noStrike" dirty="0">
                          <a:effectLst/>
                        </a:rPr>
                        <a:t> )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850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849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99,9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3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BBL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849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844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99,4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4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 dirty="0" err="1">
                          <a:effectLst/>
                        </a:rPr>
                        <a:t>PELAYANAN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KESEHATAN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BALITA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4778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4393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91,9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5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USIA DASAR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8865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8865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100,0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6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USIA REPRODUKTIF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u="none" strike="noStrike">
                          <a:effectLst/>
                        </a:rPr>
                        <a:t>39731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u="none" strike="noStrike">
                          <a:effectLst/>
                        </a:rPr>
                        <a:t>39738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100,0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7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LANSIA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u="none" strike="noStrike">
                          <a:effectLst/>
                        </a:rPr>
                        <a:t>9985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u="none" strike="noStrike">
                          <a:effectLst/>
                        </a:rPr>
                        <a:t>9485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95,0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8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 dirty="0" err="1">
                          <a:effectLst/>
                        </a:rPr>
                        <a:t>PELAYANAN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KESEHATAN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PENDERITA</a:t>
                      </a:r>
                      <a:r>
                        <a:rPr lang="en-ID" sz="1100" u="none" strike="noStrike" dirty="0">
                          <a:effectLst/>
                        </a:rPr>
                        <a:t> </a:t>
                      </a:r>
                      <a:r>
                        <a:rPr lang="en-ID" sz="1100" u="none" strike="noStrike" dirty="0" err="1">
                          <a:effectLst/>
                        </a:rPr>
                        <a:t>HIPERTENSI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19156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u="none" strike="noStrike">
                          <a:effectLst/>
                        </a:rPr>
                        <a:t>17670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92,2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9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PENDERITA DM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1337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1252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93,6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10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ODGJ BERAT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104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104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100,0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11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100" u="none" strike="noStrike">
                          <a:effectLst/>
                        </a:rPr>
                        <a:t>PELAYANAN KESEHATAN DENGAN TB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>
                          <a:effectLst/>
                        </a:rPr>
                        <a:t>397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>
                          <a:effectLst/>
                        </a:rPr>
                        <a:t>463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 dirty="0">
                          <a:effectLst/>
                        </a:rPr>
                        <a:t>116,6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  <a:tr h="33788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u="none" strike="noStrike">
                          <a:effectLst/>
                        </a:rPr>
                        <a:t>12</a:t>
                      </a: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PELAYANAN KESEHATAN ORANG DENGAN TERINFEKSI HIV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46" marR="4846" marT="4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879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u="none" strike="noStrike" dirty="0" smtClean="0">
                          <a:effectLst/>
                        </a:rPr>
                        <a:t>840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95,5</a:t>
                      </a:r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46" marR="4846" marT="4846" marB="0" anchor="b"/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262072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4924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CAPAIAN SPM TAHUN 2023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CAPAIAN SPM TAHUN 2023</dc:title>
  <dc:creator>Pkm Kanigoro</dc:creator>
  <cp:lastModifiedBy>Pkm Kanigoro</cp:lastModifiedBy>
  <cp:revision>1</cp:revision>
  <dcterms:created xsi:type="dcterms:W3CDTF">2025-08-25T07:24:47Z</dcterms:created>
  <dcterms:modified xsi:type="dcterms:W3CDTF">2025-08-25T07:25:09Z</dcterms:modified>
</cp:coreProperties>
</file>